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8" r:id="rId4"/>
    <p:sldId id="279" r:id="rId5"/>
    <p:sldId id="280" r:id="rId6"/>
    <p:sldId id="288" r:id="rId7"/>
    <p:sldId id="289" r:id="rId8"/>
    <p:sldId id="263" r:id="rId9"/>
    <p:sldId id="284" r:id="rId10"/>
    <p:sldId id="268" r:id="rId11"/>
    <p:sldId id="274" r:id="rId12"/>
    <p:sldId id="275" r:id="rId13"/>
    <p:sldId id="290" r:id="rId14"/>
  </p:sldIdLst>
  <p:sldSz cx="10058400" cy="7772400"/>
  <p:notesSz cx="6858000" cy="9144000"/>
  <p:defaultTextStyle>
    <a:defPPr>
      <a:defRPr lang="es-E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92" y="105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CD5BE-70BB-4E8A-B616-009DF49F9A4F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C481-18BD-49F3-8DA0-B02292E81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8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481-18BD-49F3-8DA0-B02292E814B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72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481-18BD-49F3-8DA0-B02292E814B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3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C481-18BD-49F3-8DA0-B02292E814B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38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50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48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10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4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83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0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61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3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74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86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6019-9DF9-3145-B899-4B635A94AF01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9638-914C-A046-AE33-D9ECEE76A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4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scolar.udg.mx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scolar.udg.mx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ower Point Portad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54380" y="1027988"/>
            <a:ext cx="8549640" cy="951724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>
            <a:lvl1pPr algn="ctr" defTabSz="50941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960" dirty="0" smtClean="0">
                <a:solidFill>
                  <a:schemeClr val="bg1"/>
                </a:solidFill>
              </a:rPr>
              <a:t>Nivelación Licenciatura en Enfermería</a:t>
            </a:r>
            <a:endParaRPr lang="es-MX" sz="3960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777955" y="4497016"/>
            <a:ext cx="8196489" cy="261169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>
            <a:lvl1pPr marL="0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50941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80" dirty="0" smtClean="0">
                <a:solidFill>
                  <a:schemeClr val="bg1"/>
                </a:solidFill>
                <a:latin typeface="+mj-lt"/>
              </a:rPr>
              <a:t>Manual de procedimiento para la expedición del título.</a:t>
            </a:r>
            <a:endParaRPr lang="es-MX" sz="308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s-MX" sz="308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MX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Debes seguir todos y cada uno de los pasos que se indican en la presentación</a:t>
            </a:r>
          </a:p>
          <a:p>
            <a:endParaRPr lang="es-MX" sz="308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83" y="2306430"/>
            <a:ext cx="1426724" cy="18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1437707"/>
            <a:ext cx="9052560" cy="12573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Consulta de avances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2689730"/>
            <a:ext cx="9052560" cy="32616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600" b="1" dirty="0"/>
              <a:t>Es responsabilidad del titulado </a:t>
            </a:r>
            <a:r>
              <a:rPr lang="es-MX" sz="2600" dirty="0"/>
              <a:t>dar seguimiento al tramite de </a:t>
            </a:r>
            <a:r>
              <a:rPr lang="es-MX" sz="2600" dirty="0" smtClean="0"/>
              <a:t>título </a:t>
            </a:r>
            <a:r>
              <a:rPr lang="es-MX" sz="2600" dirty="0"/>
              <a:t>por medio de la página electrónica </a:t>
            </a:r>
            <a:r>
              <a:rPr lang="es-MX" sz="2600" dirty="0" smtClean="0">
                <a:hlinkClick r:id="rId2"/>
              </a:rPr>
              <a:t>www.escolar.udg.mx</a:t>
            </a:r>
            <a:r>
              <a:rPr lang="es-MX" sz="2600" dirty="0" smtClean="0"/>
              <a:t> en la sección de tramite de título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801339" y="4130192"/>
            <a:ext cx="6223967" cy="2722985"/>
            <a:chOff x="1444878" y="4827616"/>
            <a:chExt cx="6223967" cy="2722985"/>
          </a:xfrm>
        </p:grpSpPr>
        <p:grpSp>
          <p:nvGrpSpPr>
            <p:cNvPr id="5" name="Grupo 4"/>
            <p:cNvGrpSpPr/>
            <p:nvPr/>
          </p:nvGrpSpPr>
          <p:grpSpPr>
            <a:xfrm>
              <a:off x="1444878" y="4827616"/>
              <a:ext cx="6223967" cy="2722985"/>
              <a:chOff x="2843808" y="3140968"/>
              <a:chExt cx="5658152" cy="2475441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3"/>
              <a:srcRect l="14027" t="34250" r="32843" b="24406"/>
              <a:stretch/>
            </p:blipFill>
            <p:spPr>
              <a:xfrm>
                <a:off x="2843808" y="3140968"/>
                <a:ext cx="5658152" cy="2475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Rectángulo redondeado 7"/>
              <p:cNvSpPr/>
              <p:nvPr/>
            </p:nvSpPr>
            <p:spPr>
              <a:xfrm>
                <a:off x="6618704" y="3190556"/>
                <a:ext cx="1841728" cy="2376263"/>
              </a:xfrm>
              <a:prstGeom prst="roundRect">
                <a:avLst>
                  <a:gd name="adj" fmla="val 3328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200"/>
              </a:p>
            </p:txBody>
          </p:sp>
        </p:grpSp>
        <p:sp>
          <p:nvSpPr>
            <p:cNvPr id="9" name="Elipse 8"/>
            <p:cNvSpPr/>
            <p:nvPr/>
          </p:nvSpPr>
          <p:spPr>
            <a:xfrm>
              <a:off x="5597263" y="5647158"/>
              <a:ext cx="1423469" cy="2693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6568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968062"/>
            <a:ext cx="9052560" cy="12573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Consulta de avances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2105075"/>
            <a:ext cx="9052560" cy="1191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600" dirty="0" smtClean="0"/>
              <a:t>Debes dar clic </a:t>
            </a:r>
            <a:r>
              <a:rPr lang="es-MX" sz="2600" dirty="0"/>
              <a:t>en </a:t>
            </a:r>
            <a:r>
              <a:rPr lang="es-MX" sz="2600" b="1" dirty="0"/>
              <a:t>consulta de </a:t>
            </a:r>
            <a:r>
              <a:rPr lang="es-MX" sz="2600" b="1" dirty="0" smtClean="0"/>
              <a:t>avances</a:t>
            </a:r>
            <a:endParaRPr lang="es-MX" sz="26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689315" y="2700695"/>
            <a:ext cx="5920353" cy="4027700"/>
            <a:chOff x="2092271" y="3296315"/>
            <a:chExt cx="5517397" cy="40277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13848" t="11070" r="17660"/>
            <a:stretch/>
          </p:blipFill>
          <p:spPr>
            <a:xfrm>
              <a:off x="2092271" y="3296315"/>
              <a:ext cx="5517397" cy="4027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Elipse 10"/>
            <p:cNvSpPr/>
            <p:nvPr/>
          </p:nvSpPr>
          <p:spPr>
            <a:xfrm>
              <a:off x="2565953" y="5233722"/>
              <a:ext cx="1423469" cy="2693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272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968062"/>
            <a:ext cx="9052560" cy="12573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Consulta de avances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2105075"/>
            <a:ext cx="9052560" cy="1191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600" dirty="0" smtClean="0"/>
              <a:t>Ingresa el </a:t>
            </a:r>
            <a:r>
              <a:rPr lang="es-MX" sz="2600" b="1" dirty="0"/>
              <a:t>número de solicitud </a:t>
            </a:r>
            <a:r>
              <a:rPr lang="es-MX" sz="2600" b="1" dirty="0" smtClean="0"/>
              <a:t>y código </a:t>
            </a:r>
            <a:r>
              <a:rPr lang="es-MX" sz="2600" b="1" dirty="0"/>
              <a:t>de alumno </a:t>
            </a:r>
            <a:r>
              <a:rPr lang="es-MX" sz="2600" dirty="0"/>
              <a:t>en las </a:t>
            </a:r>
            <a:r>
              <a:rPr lang="es-MX" sz="2600" dirty="0" smtClean="0"/>
              <a:t>casillas correspondientes.</a:t>
            </a:r>
            <a:endParaRPr lang="es-MX" sz="2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9" y="3362375"/>
            <a:ext cx="8285182" cy="2249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02920" y="3471620"/>
            <a:ext cx="9052560" cy="1549577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Coordinación Nivelación Licenciatura en Enfermería.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19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0835" y="1233295"/>
            <a:ext cx="8879743" cy="864400"/>
          </a:xfrm>
        </p:spPr>
        <p:txBody>
          <a:bodyPr>
            <a:normAutofit/>
          </a:bodyPr>
          <a:lstStyle/>
          <a:p>
            <a:r>
              <a:rPr lang="es-MX" sz="3960" dirty="0"/>
              <a:t>Proceso de Registro y obtención </a:t>
            </a:r>
            <a:r>
              <a:rPr lang="es-MX" sz="3960" dirty="0" smtClean="0"/>
              <a:t>de título</a:t>
            </a:r>
            <a:endParaRPr lang="es-MX" sz="396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090" y="2431181"/>
            <a:ext cx="9351234" cy="1505388"/>
          </a:xfrm>
        </p:spPr>
        <p:txBody>
          <a:bodyPr>
            <a:normAutofit/>
          </a:bodyPr>
          <a:lstStyle/>
          <a:p>
            <a:pPr algn="l"/>
            <a:r>
              <a:rPr lang="es-MX" sz="2600" dirty="0">
                <a:solidFill>
                  <a:schemeClr val="tx1"/>
                </a:solidFill>
              </a:rPr>
              <a:t>1.- Ingresa al sitio: </a:t>
            </a:r>
            <a:r>
              <a:rPr lang="es-MX" sz="2600" u="sng" dirty="0" smtClean="0">
                <a:hlinkClick r:id="rId2"/>
              </a:rPr>
              <a:t>www.escolar.udg.mx</a:t>
            </a:r>
            <a:endParaRPr lang="es-MX" sz="2600" u="sng" dirty="0" smtClean="0"/>
          </a:p>
          <a:p>
            <a:pPr algn="l"/>
            <a:endParaRPr lang="es-MX" sz="2600" u="sng" dirty="0"/>
          </a:p>
          <a:p>
            <a:pPr algn="l"/>
            <a:r>
              <a:rPr lang="es-MX" sz="2600" dirty="0">
                <a:solidFill>
                  <a:schemeClr val="tx1"/>
                </a:solidFill>
              </a:rPr>
              <a:t>2.- Ubica la sección de egresados y da clic en </a:t>
            </a:r>
            <a:r>
              <a:rPr lang="es-MX" sz="2600" b="1" dirty="0">
                <a:solidFill>
                  <a:schemeClr val="tx1"/>
                </a:solidFill>
              </a:rPr>
              <a:t>trámite de </a:t>
            </a:r>
            <a:r>
              <a:rPr lang="es-MX" sz="2600" b="1" dirty="0" smtClean="0">
                <a:solidFill>
                  <a:schemeClr val="tx1"/>
                </a:solidFill>
              </a:rPr>
              <a:t>título</a:t>
            </a:r>
            <a:endParaRPr lang="es-MX" sz="2600" b="1" dirty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599462" y="4221860"/>
            <a:ext cx="2505523" cy="1346550"/>
            <a:chOff x="6599462" y="3570931"/>
            <a:chExt cx="2505523" cy="1346550"/>
          </a:xfrm>
        </p:grpSpPr>
        <p:sp>
          <p:nvSpPr>
            <p:cNvPr id="4" name="Elipse 3"/>
            <p:cNvSpPr/>
            <p:nvPr/>
          </p:nvSpPr>
          <p:spPr>
            <a:xfrm>
              <a:off x="7758435" y="3570931"/>
              <a:ext cx="1346550" cy="134655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5940" dirty="0"/>
                <a:t>2</a:t>
              </a: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H="1">
              <a:off x="6599462" y="4237903"/>
              <a:ext cx="1158973" cy="63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375495" y="4221861"/>
            <a:ext cx="6223967" cy="2722985"/>
            <a:chOff x="2843808" y="3140968"/>
            <a:chExt cx="5658152" cy="247544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/>
            <a:srcRect l="14027" t="34250" r="32843" b="24406"/>
            <a:stretch/>
          </p:blipFill>
          <p:spPr>
            <a:xfrm>
              <a:off x="2843808" y="3140968"/>
              <a:ext cx="5658152" cy="2475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ectángulo redondeado 15"/>
            <p:cNvSpPr/>
            <p:nvPr/>
          </p:nvSpPr>
          <p:spPr>
            <a:xfrm>
              <a:off x="6618704" y="3190556"/>
              <a:ext cx="1841728" cy="2376263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926187" y="2067400"/>
            <a:ext cx="2505523" cy="1346550"/>
            <a:chOff x="6599462" y="3570931"/>
            <a:chExt cx="2505523" cy="1346550"/>
          </a:xfrm>
        </p:grpSpPr>
        <p:sp>
          <p:nvSpPr>
            <p:cNvPr id="19" name="Elipse 18"/>
            <p:cNvSpPr/>
            <p:nvPr/>
          </p:nvSpPr>
          <p:spPr>
            <a:xfrm>
              <a:off x="7758435" y="3570931"/>
              <a:ext cx="1346550" cy="134655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5940" dirty="0" smtClean="0"/>
                <a:t>1</a:t>
              </a:r>
              <a:endParaRPr lang="es-MX" sz="5940" dirty="0"/>
            </a:p>
          </p:txBody>
        </p:sp>
        <p:cxnSp>
          <p:nvCxnSpPr>
            <p:cNvPr id="20" name="Conector recto de flecha 19"/>
            <p:cNvCxnSpPr/>
            <p:nvPr/>
          </p:nvCxnSpPr>
          <p:spPr>
            <a:xfrm flipH="1">
              <a:off x="6599462" y="4237903"/>
              <a:ext cx="1158973" cy="63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redondeado 6"/>
          <p:cNvSpPr/>
          <p:nvPr/>
        </p:nvSpPr>
        <p:spPr>
          <a:xfrm>
            <a:off x="4649492" y="5005953"/>
            <a:ext cx="1146874" cy="3254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0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1058" y="999335"/>
            <a:ext cx="5036764" cy="935905"/>
          </a:xfrm>
        </p:spPr>
        <p:txBody>
          <a:bodyPr>
            <a:normAutofit/>
          </a:bodyPr>
          <a:lstStyle/>
          <a:p>
            <a:r>
              <a:rPr lang="es-MX" sz="2600" dirty="0"/>
              <a:t>3.- Da clic en </a:t>
            </a:r>
            <a:r>
              <a:rPr lang="es-MX" sz="2600" b="1" i="1" dirty="0"/>
              <a:t>registro de solicitud</a:t>
            </a: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93507" y="6975344"/>
            <a:ext cx="9052560" cy="396043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960" dirty="0"/>
              <a:t> </a:t>
            </a: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5390680" y="4247820"/>
            <a:ext cx="4526280" cy="1257300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960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390680" y="2578751"/>
            <a:ext cx="4526280" cy="1608258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600" dirty="0"/>
              <a:t>4.- Al ingresar al registro, selecciona los datos como se observa en la imagen de abajo, y da clic en </a:t>
            </a:r>
            <a:r>
              <a:rPr lang="es-MX" sz="2600" b="1" i="1" dirty="0"/>
              <a:t>Continua Registro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55362" y="1316122"/>
            <a:ext cx="4723487" cy="3684652"/>
            <a:chOff x="255362" y="1316122"/>
            <a:chExt cx="4723487" cy="3684652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/>
            <a:srcRect l="14401" t="34996" r="58798" b="14634"/>
            <a:stretch/>
          </p:blipFill>
          <p:spPr>
            <a:xfrm>
              <a:off x="255362" y="1316122"/>
              <a:ext cx="3487119" cy="3684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Grupo 2"/>
            <p:cNvGrpSpPr/>
            <p:nvPr/>
          </p:nvGrpSpPr>
          <p:grpSpPr>
            <a:xfrm>
              <a:off x="1387270" y="2754380"/>
              <a:ext cx="3591579" cy="1346550"/>
              <a:chOff x="1331869" y="2698069"/>
              <a:chExt cx="3591579" cy="1346550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1331869" y="2698069"/>
                <a:ext cx="3591579" cy="1346550"/>
                <a:chOff x="1306928" y="2348880"/>
                <a:chExt cx="3265072" cy="1224136"/>
              </a:xfrm>
            </p:grpSpPr>
            <p:sp>
              <p:nvSpPr>
                <p:cNvPr id="12" name="Elipse 11"/>
                <p:cNvSpPr/>
                <p:nvPr/>
              </p:nvSpPr>
              <p:spPr>
                <a:xfrm>
                  <a:off x="3347864" y="2348880"/>
                  <a:ext cx="1224136" cy="1224136"/>
                </a:xfrm>
                <a:prstGeom prst="ellipse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5940" dirty="0"/>
                    <a:t>3</a:t>
                  </a:r>
                </a:p>
              </p:txBody>
            </p:sp>
            <p:sp>
              <p:nvSpPr>
                <p:cNvPr id="17" name="Rectángulo redondeado 16"/>
                <p:cNvSpPr/>
                <p:nvPr/>
              </p:nvSpPr>
              <p:spPr>
                <a:xfrm>
                  <a:off x="1306928" y="2780927"/>
                  <a:ext cx="1294065" cy="376603"/>
                </a:xfrm>
                <a:prstGeom prst="roundRect">
                  <a:avLst>
                    <a:gd name="adj" fmla="val 3328"/>
                  </a:avLst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200"/>
                </a:p>
              </p:txBody>
            </p:sp>
          </p:grpSp>
          <p:cxnSp>
            <p:nvCxnSpPr>
              <p:cNvPr id="27" name="Conector recto de flecha 26"/>
              <p:cNvCxnSpPr/>
              <p:nvPr/>
            </p:nvCxnSpPr>
            <p:spPr>
              <a:xfrm flipH="1" flipV="1">
                <a:off x="2707166" y="3371343"/>
                <a:ext cx="1021286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upo 10"/>
          <p:cNvGrpSpPr/>
          <p:nvPr/>
        </p:nvGrpSpPr>
        <p:grpSpPr>
          <a:xfrm>
            <a:off x="1512221" y="5198796"/>
            <a:ext cx="8251711" cy="2239372"/>
            <a:chOff x="1542256" y="5476800"/>
            <a:chExt cx="8251711" cy="223937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18480" t="11918" r="20375" b="57806"/>
            <a:stretch/>
          </p:blipFill>
          <p:spPr>
            <a:xfrm>
              <a:off x="3395096" y="5476800"/>
              <a:ext cx="6398871" cy="1781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" name="Grupo 3"/>
            <p:cNvGrpSpPr/>
            <p:nvPr/>
          </p:nvGrpSpPr>
          <p:grpSpPr>
            <a:xfrm>
              <a:off x="1542256" y="6369622"/>
              <a:ext cx="5204380" cy="1346550"/>
              <a:chOff x="1108303" y="6340368"/>
              <a:chExt cx="5204380" cy="1346550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1108303" y="6340368"/>
                <a:ext cx="4222151" cy="1346550"/>
                <a:chOff x="1007541" y="5428372"/>
                <a:chExt cx="3838318" cy="1224136"/>
              </a:xfrm>
            </p:grpSpPr>
            <p:cxnSp>
              <p:nvCxnSpPr>
                <p:cNvPr id="22" name="Conector recto de flecha 21"/>
                <p:cNvCxnSpPr/>
                <p:nvPr/>
              </p:nvCxnSpPr>
              <p:spPr>
                <a:xfrm>
                  <a:off x="1583604" y="6066263"/>
                  <a:ext cx="3262255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Elipse 20"/>
                <p:cNvSpPr/>
                <p:nvPr/>
              </p:nvSpPr>
              <p:spPr>
                <a:xfrm>
                  <a:off x="1007541" y="5428372"/>
                  <a:ext cx="1224136" cy="1224136"/>
                </a:xfrm>
                <a:prstGeom prst="ellipse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5940" dirty="0"/>
                    <a:t>4</a:t>
                  </a:r>
                </a:p>
              </p:txBody>
            </p:sp>
          </p:grpSp>
          <p:sp>
            <p:nvSpPr>
              <p:cNvPr id="28" name="Rectángulo redondeado 27"/>
              <p:cNvSpPr/>
              <p:nvPr/>
            </p:nvSpPr>
            <p:spPr>
              <a:xfrm>
                <a:off x="5381976" y="6879747"/>
                <a:ext cx="930707" cy="324658"/>
              </a:xfrm>
              <a:prstGeom prst="roundRect">
                <a:avLst>
                  <a:gd name="adj" fmla="val 3328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36509" y="743562"/>
            <a:ext cx="9821891" cy="2297055"/>
          </a:xfrm>
        </p:spPr>
        <p:txBody>
          <a:bodyPr>
            <a:noAutofit/>
          </a:bodyPr>
          <a:lstStyle/>
          <a:p>
            <a:pPr algn="l"/>
            <a:r>
              <a:rPr lang="es-MX" sz="2600" dirty="0"/>
              <a:t>Se desplegará el formulario del llenado de </a:t>
            </a:r>
            <a:r>
              <a:rPr lang="es-MX" sz="2600" dirty="0" smtClean="0"/>
              <a:t>Título.</a:t>
            </a:r>
            <a:r>
              <a:rPr lang="es-MX" sz="2600" dirty="0"/>
              <a:t/>
            </a:r>
            <a:br>
              <a:rPr lang="es-MX" sz="2600" dirty="0"/>
            </a:br>
            <a:r>
              <a:rPr lang="es-MX" sz="2600" dirty="0"/>
              <a:t/>
            </a:r>
            <a:br>
              <a:rPr lang="es-MX" sz="2600" dirty="0"/>
            </a:br>
            <a:r>
              <a:rPr lang="es-MX" sz="2600" dirty="0"/>
              <a:t>5. </a:t>
            </a:r>
            <a:r>
              <a:rPr lang="es-MX" sz="2600" b="1" i="1" dirty="0"/>
              <a:t>Ingresa tu código de alumno </a:t>
            </a:r>
            <a:r>
              <a:rPr lang="es-MX" sz="2600" dirty="0"/>
              <a:t>en la parte superior derecha.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92103" y="4089715"/>
            <a:ext cx="445541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50" i="1" dirty="0"/>
              <a:t>Nota: En automático el sistema mostrará datos previamente registrados, los cuales podrás actualizarlos en caso de ser </a:t>
            </a:r>
            <a:r>
              <a:rPr lang="es-MX" sz="1650" i="1" dirty="0" smtClean="0"/>
              <a:t>necesario. </a:t>
            </a:r>
          </a:p>
          <a:p>
            <a:pPr algn="just"/>
            <a:endParaRPr lang="es-MX" sz="1650" i="1" dirty="0" smtClean="0"/>
          </a:p>
          <a:p>
            <a:pPr algn="just"/>
            <a:r>
              <a:rPr lang="es-MX" sz="1650" i="1" dirty="0" smtClean="0"/>
              <a:t>En caso de actualizar información es </a:t>
            </a:r>
            <a:r>
              <a:rPr lang="es-MX" sz="1650" i="1" dirty="0"/>
              <a:t>muy importante escribir tu nombre, fecha y lugar de nacimiento, tal y como aparecen en tu acta de nacimiento y no debes utilizar abreviaturas en ningún campo, a menos que los documentos así lo contengan.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8893" y="2464715"/>
            <a:ext cx="7834477" cy="4819488"/>
            <a:chOff x="128893" y="2464715"/>
            <a:chExt cx="7834477" cy="481948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t="12765" r="53871" b="13507"/>
            <a:stretch/>
          </p:blipFill>
          <p:spPr>
            <a:xfrm>
              <a:off x="128893" y="2464715"/>
              <a:ext cx="5363209" cy="4819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" name="Grupo 3"/>
            <p:cNvGrpSpPr/>
            <p:nvPr/>
          </p:nvGrpSpPr>
          <p:grpSpPr>
            <a:xfrm>
              <a:off x="3606880" y="2619695"/>
              <a:ext cx="4356490" cy="1346550"/>
              <a:chOff x="3761860" y="2464715"/>
              <a:chExt cx="4356490" cy="13465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3761860" y="2464715"/>
                <a:ext cx="4356490" cy="1346550"/>
                <a:chOff x="766611" y="2348880"/>
                <a:chExt cx="3714670" cy="1224136"/>
              </a:xfrm>
            </p:grpSpPr>
            <p:sp>
              <p:nvSpPr>
                <p:cNvPr id="11" name="Elipse 10"/>
                <p:cNvSpPr/>
                <p:nvPr/>
              </p:nvSpPr>
              <p:spPr>
                <a:xfrm>
                  <a:off x="3257145" y="2348880"/>
                  <a:ext cx="1224136" cy="1224136"/>
                </a:xfrm>
                <a:prstGeom prst="ellipse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5940" dirty="0"/>
                    <a:t>5</a:t>
                  </a:r>
                </a:p>
              </p:txBody>
            </p:sp>
            <p:sp>
              <p:nvSpPr>
                <p:cNvPr id="12" name="Rectángulo redondeado 11"/>
                <p:cNvSpPr/>
                <p:nvPr/>
              </p:nvSpPr>
              <p:spPr>
                <a:xfrm>
                  <a:off x="766611" y="2834880"/>
                  <a:ext cx="607855" cy="197329"/>
                </a:xfrm>
                <a:prstGeom prst="roundRect">
                  <a:avLst>
                    <a:gd name="adj" fmla="val 3328"/>
                  </a:avLst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200"/>
                </a:p>
              </p:txBody>
            </p:sp>
          </p:grpSp>
          <p:cxnSp>
            <p:nvCxnSpPr>
              <p:cNvPr id="13" name="Conector recto de flecha 12"/>
              <p:cNvCxnSpPr/>
              <p:nvPr/>
            </p:nvCxnSpPr>
            <p:spPr>
              <a:xfrm flipH="1">
                <a:off x="4524623" y="3123345"/>
                <a:ext cx="2533011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9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>
            <a:off x="5049488" y="5333171"/>
            <a:ext cx="0" cy="903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1" r="2247"/>
          <a:stretch/>
        </p:blipFill>
        <p:spPr>
          <a:xfrm>
            <a:off x="-81368" y="-33058"/>
            <a:ext cx="4290113" cy="780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40213" y="852662"/>
            <a:ext cx="4316321" cy="974069"/>
          </a:xfrm>
        </p:spPr>
        <p:txBody>
          <a:bodyPr>
            <a:noAutofit/>
          </a:bodyPr>
          <a:lstStyle/>
          <a:p>
            <a:pPr algn="just"/>
            <a:r>
              <a:rPr lang="es-MX" sz="1800" dirty="0"/>
              <a:t>6</a:t>
            </a:r>
            <a:r>
              <a:rPr lang="es-MX" sz="1600" dirty="0"/>
              <a:t>. </a:t>
            </a:r>
            <a:r>
              <a:rPr lang="es-MX" sz="1600" dirty="0" smtClean="0"/>
              <a:t>Ingresar los </a:t>
            </a:r>
            <a:r>
              <a:rPr lang="es-MX" sz="1600" dirty="0"/>
              <a:t>datos de </a:t>
            </a:r>
            <a:r>
              <a:rPr lang="es-MX" sz="1600" dirty="0" smtClean="0"/>
              <a:t>localización correctamente, </a:t>
            </a:r>
            <a:r>
              <a:rPr lang="es-MX" sz="1600" b="1" i="1" dirty="0" smtClean="0"/>
              <a:t>incluyendo teléfono y correo personal.</a:t>
            </a:r>
            <a:endParaRPr lang="es-MX" sz="1600" b="1" i="1" dirty="0"/>
          </a:p>
        </p:txBody>
      </p:sp>
      <p:sp>
        <p:nvSpPr>
          <p:cNvPr id="3" name="Rectángulo 2"/>
          <p:cNvSpPr/>
          <p:nvPr/>
        </p:nvSpPr>
        <p:spPr>
          <a:xfrm>
            <a:off x="5673727" y="4871748"/>
            <a:ext cx="4245981" cy="290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+mj-lt"/>
                <a:ea typeface="+mj-ea"/>
                <a:cs typeface="+mj-cs"/>
              </a:rPr>
              <a:t>9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. En el nombre de la </a:t>
            </a:r>
            <a:r>
              <a:rPr lang="es-MX" sz="1600" b="1" dirty="0" smtClean="0">
                <a:latin typeface="+mj-lt"/>
                <a:ea typeface="+mj-ea"/>
                <a:cs typeface="+mj-cs"/>
              </a:rPr>
              <a:t>carrera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 se refiere al nombre del bachillerato ingresa el </a:t>
            </a:r>
            <a:r>
              <a:rPr lang="es-MX" sz="1600" b="1" i="1" dirty="0">
                <a:latin typeface="+mj-lt"/>
                <a:ea typeface="+mj-ea"/>
                <a:cs typeface="+mj-cs"/>
              </a:rPr>
              <a:t>nombre </a:t>
            </a:r>
            <a:r>
              <a:rPr lang="es-MX" sz="1600" b="1" i="1" dirty="0" smtClean="0">
                <a:latin typeface="+mj-lt"/>
                <a:ea typeface="+mj-ea"/>
                <a:cs typeface="+mj-cs"/>
              </a:rPr>
              <a:t>completo del </a:t>
            </a:r>
            <a:r>
              <a:rPr lang="es-MX" sz="1600" b="1" i="1" dirty="0">
                <a:latin typeface="+mj-lt"/>
                <a:ea typeface="+mj-ea"/>
                <a:cs typeface="+mj-cs"/>
              </a:rPr>
              <a:t>bachillerato</a:t>
            </a:r>
            <a:r>
              <a:rPr lang="es-MX" sz="1600" dirty="0">
                <a:latin typeface="+mj-lt"/>
                <a:ea typeface="+mj-ea"/>
                <a:cs typeface="+mj-cs"/>
              </a:rPr>
              <a:t> por ejemplo: </a:t>
            </a:r>
            <a:r>
              <a:rPr lang="es-MX" sz="1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BACHILLERATO TECNOLÓGICO EN EL ÁREA QUÍMICO BIOLÓGICAS</a:t>
            </a:r>
            <a:r>
              <a:rPr lang="es-MX" sz="14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 </a:t>
            </a:r>
            <a:r>
              <a:rPr lang="es-MX" sz="1400" b="1" i="1" dirty="0" smtClean="0">
                <a:solidFill>
                  <a:srgbClr val="FF0000"/>
                </a:solidFill>
              </a:rPr>
              <a:t>PROFESIONAL </a:t>
            </a:r>
            <a:r>
              <a:rPr lang="es-MX" sz="1400" b="1" i="1" dirty="0">
                <a:solidFill>
                  <a:srgbClr val="FF0000"/>
                </a:solidFill>
              </a:rPr>
              <a:t>TÉCNICO-BACHILLER EN ENFERMERÍA GENERAL</a:t>
            </a:r>
            <a:r>
              <a:rPr lang="es-MX" sz="14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1400" i="1" dirty="0" smtClean="0">
                <a:latin typeface="+mj-lt"/>
                <a:ea typeface="+mj-ea"/>
                <a:cs typeface="+mj-cs"/>
              </a:rPr>
              <a:t>en el caso de</a:t>
            </a:r>
            <a:r>
              <a:rPr lang="es-MX" sz="14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1400" b="1" i="1" dirty="0" smtClean="0">
                <a:latin typeface="+mj-lt"/>
                <a:ea typeface="+mj-ea"/>
                <a:cs typeface="+mj-cs"/>
              </a:rPr>
              <a:t>CENEVAL</a:t>
            </a:r>
            <a:r>
              <a:rPr lang="es-MX" sz="1400" dirty="0" smtClean="0">
                <a:latin typeface="+mj-lt"/>
                <a:ea typeface="+mj-ea"/>
                <a:cs typeface="+mj-cs"/>
              </a:rPr>
              <a:t> 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el </a:t>
            </a:r>
            <a:r>
              <a:rPr lang="es-MX" sz="1600" dirty="0">
                <a:latin typeface="+mj-lt"/>
                <a:ea typeface="+mj-ea"/>
                <a:cs typeface="+mj-cs"/>
              </a:rPr>
              <a:t>nombre de la carrera 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es </a:t>
            </a:r>
            <a:r>
              <a:rPr lang="es-MX" sz="1400" b="1" i="1" dirty="0" smtClean="0">
                <a:solidFill>
                  <a:srgbClr val="FF0000"/>
                </a:solidFill>
              </a:rPr>
              <a:t>BACHILLERATO GENERAL.</a:t>
            </a:r>
            <a:endParaRPr lang="es-MX" sz="1400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es-MX" sz="1600" dirty="0" smtClean="0">
                <a:latin typeface="+mj-lt"/>
                <a:ea typeface="+mj-ea"/>
                <a:cs typeface="+mj-cs"/>
              </a:rPr>
              <a:t>10. En la sección </a:t>
            </a:r>
            <a:r>
              <a:rPr lang="es-MX" sz="1600" b="1" dirty="0" smtClean="0">
                <a:latin typeface="+mj-lt"/>
                <a:ea typeface="+mj-ea"/>
                <a:cs typeface="+mj-cs"/>
              </a:rPr>
              <a:t>periodo de estudios, 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la </a:t>
            </a:r>
            <a:r>
              <a:rPr lang="es-MX" sz="1600" dirty="0">
                <a:latin typeface="+mj-lt"/>
                <a:ea typeface="+mj-ea"/>
                <a:cs typeface="+mj-cs"/>
              </a:rPr>
              <a:t>fecha de inicio y fin 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ingresa </a:t>
            </a:r>
            <a:r>
              <a:rPr lang="es-MX" sz="1600" dirty="0">
                <a:latin typeface="+mj-lt"/>
                <a:ea typeface="+mj-ea"/>
                <a:cs typeface="+mj-cs"/>
              </a:rPr>
              <a:t>el mes y año 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de </a:t>
            </a:r>
            <a:r>
              <a:rPr lang="es-MX" sz="1600" dirty="0">
                <a:latin typeface="+mj-lt"/>
                <a:ea typeface="+mj-ea"/>
                <a:cs typeface="+mj-cs"/>
              </a:rPr>
              <a:t>inicio y fin del bachillerato.</a:t>
            </a:r>
          </a:p>
          <a:p>
            <a:pPr algn="just"/>
            <a:endParaRPr lang="es-MX" sz="1400" dirty="0">
              <a:latin typeface="+mj-lt"/>
              <a:ea typeface="+mj-ea"/>
              <a:cs typeface="+mj-cs"/>
            </a:endParaRPr>
          </a:p>
          <a:p>
            <a:pPr algn="just"/>
            <a:endParaRPr lang="es-MX" sz="1400" dirty="0"/>
          </a:p>
        </p:txBody>
      </p:sp>
      <p:sp>
        <p:nvSpPr>
          <p:cNvPr id="4" name="Rectángulo 3"/>
          <p:cNvSpPr/>
          <p:nvPr/>
        </p:nvSpPr>
        <p:spPr>
          <a:xfrm>
            <a:off x="5628875" y="1711423"/>
            <a:ext cx="42908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 smtClean="0"/>
              <a:t>7</a:t>
            </a:r>
            <a:r>
              <a:rPr lang="es-MX" sz="1600" dirty="0" smtClean="0"/>
              <a:t>. </a:t>
            </a:r>
            <a:r>
              <a:rPr lang="es-MX" sz="1600" dirty="0"/>
              <a:t>Ingresar </a:t>
            </a:r>
            <a:r>
              <a:rPr lang="es-MX" sz="1600" dirty="0" smtClean="0"/>
              <a:t>cada uno de los </a:t>
            </a:r>
            <a:r>
              <a:rPr lang="es-MX" sz="1600" dirty="0"/>
              <a:t>datos </a:t>
            </a:r>
            <a:r>
              <a:rPr lang="es-MX" sz="1600" dirty="0" smtClean="0"/>
              <a:t>laborales correctamente.</a:t>
            </a:r>
            <a:endParaRPr lang="es-MX" sz="1600" dirty="0"/>
          </a:p>
        </p:txBody>
      </p:sp>
      <p:sp>
        <p:nvSpPr>
          <p:cNvPr id="9" name="Rectángulo 8"/>
          <p:cNvSpPr/>
          <p:nvPr/>
        </p:nvSpPr>
        <p:spPr>
          <a:xfrm>
            <a:off x="5672950" y="2252251"/>
            <a:ext cx="4290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+mj-lt"/>
                <a:ea typeface="+mj-ea"/>
                <a:cs typeface="+mj-cs"/>
              </a:rPr>
              <a:t>8</a:t>
            </a:r>
            <a:r>
              <a:rPr lang="es-MX" sz="1800" dirty="0">
                <a:latin typeface="+mj-lt"/>
                <a:ea typeface="+mj-ea"/>
                <a:cs typeface="+mj-cs"/>
              </a:rPr>
              <a:t>. </a:t>
            </a:r>
            <a:r>
              <a:rPr lang="es-MX" sz="1600" dirty="0" smtClean="0">
                <a:latin typeface="+mj-lt"/>
                <a:ea typeface="+mj-ea"/>
                <a:cs typeface="+mj-cs"/>
              </a:rPr>
              <a:t>En la sección de datos de estudios precedentes, ingresa </a:t>
            </a:r>
            <a:r>
              <a:rPr lang="es-MX" sz="1600" dirty="0" smtClean="0"/>
              <a:t>los datos de tu bachillerato ejemplo: </a:t>
            </a:r>
            <a:r>
              <a:rPr lang="es-MX" sz="1600" b="1" dirty="0"/>
              <a:t>nombre completo de la </a:t>
            </a:r>
            <a:r>
              <a:rPr lang="es-MX" sz="1600" b="1" dirty="0" smtClean="0"/>
              <a:t>escuela</a:t>
            </a:r>
            <a:r>
              <a:rPr lang="es-MX" sz="1400" b="1" dirty="0" smtClean="0"/>
              <a:t> </a:t>
            </a:r>
            <a:r>
              <a:rPr lang="es-MX" sz="1400" b="1" i="1" dirty="0" smtClean="0">
                <a:solidFill>
                  <a:srgbClr val="FF0000"/>
                </a:solidFill>
              </a:rPr>
              <a:t>CENTRO </a:t>
            </a:r>
            <a:r>
              <a:rPr lang="es-MX" sz="1400" b="1" i="1" dirty="0">
                <a:solidFill>
                  <a:srgbClr val="FF0000"/>
                </a:solidFill>
              </a:rPr>
              <a:t>DE ESTUDIOS TECNOLÓGICOS INDUSTRIAL Y DE </a:t>
            </a:r>
            <a:r>
              <a:rPr lang="es-MX" sz="1400" b="1" i="1" dirty="0" smtClean="0">
                <a:solidFill>
                  <a:srgbClr val="FF0000"/>
                </a:solidFill>
              </a:rPr>
              <a:t>SERVICIOS </a:t>
            </a:r>
            <a:r>
              <a:rPr lang="es-MX" sz="1600" dirty="0" smtClean="0"/>
              <a:t>por</a:t>
            </a:r>
            <a:r>
              <a:rPr lang="es-MX" sz="1600" b="1" dirty="0" smtClean="0"/>
              <a:t> </a:t>
            </a:r>
            <a:r>
              <a:rPr lang="es-MX" sz="1600" dirty="0" smtClean="0"/>
              <a:t>ejemplo para egresados del </a:t>
            </a:r>
            <a:r>
              <a:rPr lang="es-MX" sz="1400" b="1" dirty="0" smtClean="0">
                <a:solidFill>
                  <a:srgbClr val="FF0000"/>
                </a:solidFill>
              </a:rPr>
              <a:t>CONALEP</a:t>
            </a:r>
            <a:r>
              <a:rPr lang="es-MX" sz="1400" dirty="0" smtClean="0"/>
              <a:t> </a:t>
            </a:r>
            <a:r>
              <a:rPr lang="es-MX" sz="1600" dirty="0" smtClean="0"/>
              <a:t>lo correcto es </a:t>
            </a:r>
            <a:r>
              <a:rPr lang="es-MX" sz="1400" b="1" i="1" dirty="0" smtClean="0">
                <a:solidFill>
                  <a:srgbClr val="FF0000"/>
                </a:solidFill>
              </a:rPr>
              <a:t>COLEGIO </a:t>
            </a:r>
            <a:r>
              <a:rPr lang="es-MX" sz="1400" b="1" i="1" dirty="0">
                <a:solidFill>
                  <a:srgbClr val="FF0000"/>
                </a:solidFill>
              </a:rPr>
              <a:t>NACIONAL DE EDUCACION PROFESIONAL </a:t>
            </a:r>
            <a:r>
              <a:rPr lang="es-MX" sz="1400" b="1" i="1" dirty="0" smtClean="0">
                <a:solidFill>
                  <a:srgbClr val="FF0000"/>
                </a:solidFill>
              </a:rPr>
              <a:t>TECNICA,</a:t>
            </a:r>
            <a:r>
              <a:rPr lang="es-MX" sz="1400" i="1" dirty="0"/>
              <a:t> </a:t>
            </a:r>
            <a:r>
              <a:rPr lang="es-MX" sz="1600" i="1" dirty="0" smtClean="0"/>
              <a:t>para egresados que obtuvieron su certificado por </a:t>
            </a:r>
            <a:r>
              <a:rPr lang="es-MX" sz="1600" b="1" i="1" dirty="0" smtClean="0"/>
              <a:t>CENEVAL</a:t>
            </a:r>
            <a:r>
              <a:rPr lang="es-MX" sz="1600" i="1" dirty="0" smtClean="0"/>
              <a:t> en el nombre de escuela ingresa </a:t>
            </a:r>
            <a:r>
              <a:rPr lang="es-MX" sz="1400" b="1" i="1" dirty="0" smtClean="0">
                <a:solidFill>
                  <a:srgbClr val="FF0000"/>
                </a:solidFill>
              </a:rPr>
              <a:t>DIRECCIÓN GENERAL DE BACHILLERATO</a:t>
            </a:r>
            <a:r>
              <a:rPr lang="es-MX" sz="1600" b="1" i="1" dirty="0" smtClean="0">
                <a:solidFill>
                  <a:srgbClr val="FF0000"/>
                </a:solidFill>
              </a:rPr>
              <a:t>.</a:t>
            </a:r>
            <a:endParaRPr lang="es-MX" sz="16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2603" y="3540881"/>
            <a:ext cx="5643097" cy="743874"/>
            <a:chOff x="-877103" y="3806992"/>
            <a:chExt cx="5643097" cy="743874"/>
          </a:xfrm>
        </p:grpSpPr>
        <p:sp>
          <p:nvSpPr>
            <p:cNvPr id="35" name="Rectángulo redondeado 34"/>
            <p:cNvSpPr/>
            <p:nvPr/>
          </p:nvSpPr>
          <p:spPr>
            <a:xfrm>
              <a:off x="-877103" y="4361453"/>
              <a:ext cx="3828431" cy="189413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3015153" y="3806992"/>
              <a:ext cx="1750841" cy="644647"/>
              <a:chOff x="2741048" y="3356992"/>
              <a:chExt cx="1591674" cy="586043"/>
            </a:xfrm>
          </p:grpSpPr>
          <p:cxnSp>
            <p:nvCxnSpPr>
              <p:cNvPr id="38" name="Conector recto de flecha 37"/>
              <p:cNvCxnSpPr/>
              <p:nvPr/>
            </p:nvCxnSpPr>
            <p:spPr>
              <a:xfrm flipH="1" flipV="1">
                <a:off x="2741048" y="3861048"/>
                <a:ext cx="1391884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ipse 28"/>
              <p:cNvSpPr/>
              <p:nvPr/>
            </p:nvSpPr>
            <p:spPr>
              <a:xfrm>
                <a:off x="3707904" y="3356992"/>
                <a:ext cx="624818" cy="586043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4180" dirty="0"/>
                  <a:t>8</a:t>
                </a:r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77014" y="5171085"/>
            <a:ext cx="5137422" cy="1387449"/>
            <a:chOff x="55370" y="5148365"/>
            <a:chExt cx="5137422" cy="1387449"/>
          </a:xfrm>
        </p:grpSpPr>
        <p:sp>
          <p:nvSpPr>
            <p:cNvPr id="53" name="Rectángulo redondeado 52"/>
            <p:cNvSpPr/>
            <p:nvPr/>
          </p:nvSpPr>
          <p:spPr>
            <a:xfrm>
              <a:off x="55370" y="5148365"/>
              <a:ext cx="4149497" cy="320509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3761761" y="5310451"/>
              <a:ext cx="1431031" cy="1225363"/>
              <a:chOff x="2528971" y="3570343"/>
              <a:chExt cx="1300937" cy="1113967"/>
            </a:xfrm>
          </p:grpSpPr>
          <p:cxnSp>
            <p:nvCxnSpPr>
              <p:cNvPr id="52" name="Conector recto de flecha 51"/>
              <p:cNvCxnSpPr/>
              <p:nvPr/>
            </p:nvCxnSpPr>
            <p:spPr>
              <a:xfrm flipH="1">
                <a:off x="2528971" y="3570343"/>
                <a:ext cx="1150984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Elipse 50"/>
              <p:cNvSpPr/>
              <p:nvPr/>
            </p:nvSpPr>
            <p:spPr>
              <a:xfrm>
                <a:off x="3205090" y="4098267"/>
                <a:ext cx="624818" cy="586043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200" dirty="0"/>
                  <a:t>10</a:t>
                </a:r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22603" y="4281153"/>
            <a:ext cx="5633728" cy="644647"/>
            <a:chOff x="-75645" y="4192059"/>
            <a:chExt cx="5633728" cy="644647"/>
          </a:xfrm>
        </p:grpSpPr>
        <p:grpSp>
          <p:nvGrpSpPr>
            <p:cNvPr id="41" name="Grupo 40"/>
            <p:cNvGrpSpPr/>
            <p:nvPr/>
          </p:nvGrpSpPr>
          <p:grpSpPr>
            <a:xfrm>
              <a:off x="3993185" y="4192059"/>
              <a:ext cx="1564898" cy="644647"/>
              <a:chOff x="2865363" y="3413805"/>
              <a:chExt cx="1422636" cy="586004"/>
            </a:xfrm>
          </p:grpSpPr>
          <p:cxnSp>
            <p:nvCxnSpPr>
              <p:cNvPr id="43" name="Conector recto de flecha 42"/>
              <p:cNvCxnSpPr/>
              <p:nvPr/>
            </p:nvCxnSpPr>
            <p:spPr>
              <a:xfrm flipH="1">
                <a:off x="2865363" y="3600703"/>
                <a:ext cx="965761" cy="40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ipse 41"/>
              <p:cNvSpPr/>
              <p:nvPr/>
            </p:nvSpPr>
            <p:spPr>
              <a:xfrm>
                <a:off x="3663180" y="3413805"/>
                <a:ext cx="624819" cy="58600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4180" dirty="0"/>
                  <a:t>9</a:t>
                </a:r>
              </a:p>
            </p:txBody>
          </p:sp>
        </p:grpSp>
        <p:sp>
          <p:nvSpPr>
            <p:cNvPr id="49" name="Rectángulo redondeado 48"/>
            <p:cNvSpPr/>
            <p:nvPr/>
          </p:nvSpPr>
          <p:spPr>
            <a:xfrm>
              <a:off x="-75645" y="4332728"/>
              <a:ext cx="3828431" cy="144981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3233" y="279918"/>
            <a:ext cx="5544852" cy="1531443"/>
            <a:chOff x="13233" y="279918"/>
            <a:chExt cx="5544852" cy="1531443"/>
          </a:xfrm>
        </p:grpSpPr>
        <p:sp>
          <p:nvSpPr>
            <p:cNvPr id="12" name="Rectángulo redondeado 11"/>
            <p:cNvSpPr/>
            <p:nvPr/>
          </p:nvSpPr>
          <p:spPr>
            <a:xfrm>
              <a:off x="13233" y="279918"/>
              <a:ext cx="4258320" cy="1531443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4271552" y="1017078"/>
              <a:ext cx="1286533" cy="644647"/>
              <a:chOff x="3883227" y="891148"/>
              <a:chExt cx="1169575" cy="586043"/>
            </a:xfrm>
          </p:grpSpPr>
          <p:sp>
            <p:nvSpPr>
              <p:cNvPr id="14" name="Elipse 13"/>
              <p:cNvSpPr/>
              <p:nvPr/>
            </p:nvSpPr>
            <p:spPr>
              <a:xfrm>
                <a:off x="4427984" y="891148"/>
                <a:ext cx="624818" cy="586043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4180" dirty="0"/>
                  <a:t>6</a:t>
                </a:r>
              </a:p>
            </p:txBody>
          </p:sp>
          <p:cxnSp>
            <p:nvCxnSpPr>
              <p:cNvPr id="21" name="Conector recto de flecha 20"/>
              <p:cNvCxnSpPr>
                <a:stCxn id="14" idx="2"/>
              </p:cNvCxnSpPr>
              <p:nvPr/>
            </p:nvCxnSpPr>
            <p:spPr>
              <a:xfrm flipH="1" flipV="1">
                <a:off x="3883227" y="1184169"/>
                <a:ext cx="544757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upo 54"/>
          <p:cNvGrpSpPr/>
          <p:nvPr/>
        </p:nvGrpSpPr>
        <p:grpSpPr>
          <a:xfrm>
            <a:off x="22603" y="1856946"/>
            <a:ext cx="5534951" cy="1960593"/>
            <a:chOff x="13233" y="154153"/>
            <a:chExt cx="5534951" cy="1960593"/>
          </a:xfrm>
        </p:grpSpPr>
        <p:sp>
          <p:nvSpPr>
            <p:cNvPr id="56" name="Rectángulo redondeado 55"/>
            <p:cNvSpPr/>
            <p:nvPr/>
          </p:nvSpPr>
          <p:spPr>
            <a:xfrm>
              <a:off x="13233" y="230223"/>
              <a:ext cx="4258320" cy="1884523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  <p:grpSp>
          <p:nvGrpSpPr>
            <p:cNvPr id="57" name="Grupo 56"/>
            <p:cNvGrpSpPr/>
            <p:nvPr/>
          </p:nvGrpSpPr>
          <p:grpSpPr>
            <a:xfrm>
              <a:off x="4261651" y="154153"/>
              <a:ext cx="1286533" cy="644647"/>
              <a:chOff x="3874226" y="106670"/>
              <a:chExt cx="1169575" cy="586043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4418983" y="106670"/>
                <a:ext cx="624818" cy="586043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4180" dirty="0" smtClean="0"/>
                  <a:t>7</a:t>
                </a:r>
                <a:endParaRPr lang="es-MX" sz="4180" dirty="0"/>
              </a:p>
            </p:txBody>
          </p:sp>
          <p:cxnSp>
            <p:nvCxnSpPr>
              <p:cNvPr id="59" name="Conector recto de flecha 58"/>
              <p:cNvCxnSpPr>
                <a:stCxn id="58" idx="2"/>
              </p:cNvCxnSpPr>
              <p:nvPr/>
            </p:nvCxnSpPr>
            <p:spPr>
              <a:xfrm flipH="1" flipV="1">
                <a:off x="3874226" y="399691"/>
                <a:ext cx="544757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41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r="1443"/>
          <a:stretch/>
        </p:blipFill>
        <p:spPr>
          <a:xfrm>
            <a:off x="-81368" y="-33058"/>
            <a:ext cx="4290113" cy="780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5217550" y="1027219"/>
            <a:ext cx="472628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11. En la sección </a:t>
            </a:r>
            <a:r>
              <a:rPr lang="es-MX" sz="1400" b="1" dirty="0"/>
              <a:t>I</a:t>
            </a:r>
            <a:r>
              <a:rPr lang="es-MX" sz="1400" b="1" dirty="0" smtClean="0"/>
              <a:t>ngresa tus datos </a:t>
            </a:r>
            <a:r>
              <a:rPr lang="es-MX" sz="1400" b="1" dirty="0"/>
              <a:t>escolares</a:t>
            </a:r>
            <a:r>
              <a:rPr lang="es-MX" sz="1400" dirty="0" smtClean="0"/>
              <a:t>, para el apartado de periodo de estudios, </a:t>
            </a:r>
            <a:r>
              <a:rPr lang="es-MX" sz="1400" b="1" i="1" dirty="0" smtClean="0"/>
              <a:t>Fecha inicio y Fecha Fin</a:t>
            </a:r>
            <a:r>
              <a:rPr lang="es-MX" sz="1400" dirty="0" smtClean="0"/>
              <a:t> ingresa la información como se te indica a continuación: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200" i="1" dirty="0" smtClean="0"/>
              <a:t>Si ingresaste en </a:t>
            </a:r>
            <a:r>
              <a:rPr lang="es-MX" sz="1200" b="1" i="1" dirty="0" smtClean="0"/>
              <a:t>Calendario A </a:t>
            </a:r>
            <a:r>
              <a:rPr lang="es-MX" sz="1200" i="1" dirty="0" smtClean="0"/>
              <a:t>que comprende los meses de enero a junio debes ingresar la fecha de inicio y fin siguiente:</a:t>
            </a:r>
            <a:endParaRPr lang="es-MX" sz="1200" i="1" dirty="0"/>
          </a:p>
          <a:p>
            <a:pPr algn="just"/>
            <a:endParaRPr lang="es-MX" sz="1200" i="1" dirty="0" smtClean="0"/>
          </a:p>
          <a:p>
            <a:pPr algn="just"/>
            <a:r>
              <a:rPr lang="es-MX" sz="1200" b="1" i="1" dirty="0" smtClean="0"/>
              <a:t>2015 </a:t>
            </a:r>
            <a:r>
              <a:rPr lang="es-MX" sz="1200" b="1" i="1" dirty="0"/>
              <a:t>A </a:t>
            </a:r>
            <a:r>
              <a:rPr lang="es-MX" sz="1200" b="1" i="1" dirty="0" smtClean="0"/>
              <a:t>    inicio (ENERO 2015) </a:t>
            </a:r>
            <a:r>
              <a:rPr lang="es-MX" sz="1200" b="1" i="1" dirty="0"/>
              <a:t>fin </a:t>
            </a:r>
            <a:r>
              <a:rPr lang="es-MX" sz="1200" b="1" i="1" dirty="0" smtClean="0"/>
              <a:t>(DICIEMBRE 2015)</a:t>
            </a:r>
            <a:r>
              <a:rPr lang="es-MX" sz="1200" i="1" dirty="0"/>
              <a:t>	</a:t>
            </a:r>
            <a:endParaRPr lang="es-MX" sz="1200" i="1" dirty="0" smtClean="0"/>
          </a:p>
          <a:p>
            <a:pPr algn="just"/>
            <a:endParaRPr lang="es-MX" sz="1200" i="1" dirty="0"/>
          </a:p>
          <a:p>
            <a:pPr algn="just"/>
            <a:r>
              <a:rPr lang="es-MX" sz="1200" i="1" dirty="0"/>
              <a:t>Si ingresaste en </a:t>
            </a:r>
            <a:r>
              <a:rPr lang="es-MX" sz="1200" b="1" i="1" dirty="0"/>
              <a:t>Calendario </a:t>
            </a:r>
            <a:r>
              <a:rPr lang="es-MX" sz="1200" b="1" i="1" dirty="0" smtClean="0"/>
              <a:t>B </a:t>
            </a:r>
            <a:r>
              <a:rPr lang="es-MX" sz="1200" i="1" dirty="0"/>
              <a:t>que comprende los meses de </a:t>
            </a:r>
            <a:r>
              <a:rPr lang="es-MX" sz="1200" i="1" dirty="0" smtClean="0"/>
              <a:t>agosto a diciembre </a:t>
            </a:r>
            <a:r>
              <a:rPr lang="es-MX" sz="1200" i="1" dirty="0"/>
              <a:t>debes ingresar la fecha de inicio y fin siguiente:</a:t>
            </a:r>
          </a:p>
          <a:p>
            <a:pPr algn="just"/>
            <a:endParaRPr lang="es-MX" sz="1200" i="1" dirty="0" smtClean="0"/>
          </a:p>
          <a:p>
            <a:pPr algn="just"/>
            <a:r>
              <a:rPr lang="es-MX" sz="1200" b="1" i="1" dirty="0" smtClean="0"/>
              <a:t>2015 </a:t>
            </a:r>
            <a:r>
              <a:rPr lang="es-MX" sz="1200" b="1" i="1" dirty="0"/>
              <a:t>B (inicio AGOSTO </a:t>
            </a:r>
            <a:r>
              <a:rPr lang="es-MX" sz="1200" b="1" i="1" dirty="0" smtClean="0"/>
              <a:t>2015 </a:t>
            </a:r>
            <a:r>
              <a:rPr lang="es-MX" sz="1200" b="1" i="1" dirty="0"/>
              <a:t>fin </a:t>
            </a:r>
            <a:r>
              <a:rPr lang="es-MX" sz="1200" b="1" i="1" dirty="0" smtClean="0"/>
              <a:t>JUNIO  2016)</a:t>
            </a:r>
            <a:endParaRPr lang="es-MX" sz="12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77014" y="5722437"/>
            <a:ext cx="4719654" cy="743874"/>
            <a:chOff x="-877103" y="3806992"/>
            <a:chExt cx="4719654" cy="743874"/>
          </a:xfrm>
        </p:grpSpPr>
        <p:sp>
          <p:nvSpPr>
            <p:cNvPr id="35" name="Rectángulo redondeado 34"/>
            <p:cNvSpPr/>
            <p:nvPr/>
          </p:nvSpPr>
          <p:spPr>
            <a:xfrm>
              <a:off x="-877103" y="4361453"/>
              <a:ext cx="3828431" cy="189413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2933676" y="3806992"/>
              <a:ext cx="908875" cy="644647"/>
              <a:chOff x="2666978" y="3356992"/>
              <a:chExt cx="826250" cy="586043"/>
            </a:xfrm>
          </p:grpSpPr>
          <p:cxnSp>
            <p:nvCxnSpPr>
              <p:cNvPr id="38" name="Conector recto de flecha 37"/>
              <p:cNvCxnSpPr/>
              <p:nvPr/>
            </p:nvCxnSpPr>
            <p:spPr>
              <a:xfrm flipH="1">
                <a:off x="2666978" y="3861049"/>
                <a:ext cx="597317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ipse 28"/>
              <p:cNvSpPr/>
              <p:nvPr/>
            </p:nvSpPr>
            <p:spPr>
              <a:xfrm>
                <a:off x="2868410" y="3356992"/>
                <a:ext cx="624818" cy="586043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11</a:t>
                </a:r>
                <a:endParaRPr lang="es-MX" dirty="0"/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86383" y="6509036"/>
            <a:ext cx="5126749" cy="644647"/>
            <a:chOff x="-75645" y="4192059"/>
            <a:chExt cx="5126749" cy="644647"/>
          </a:xfrm>
        </p:grpSpPr>
        <p:grpSp>
          <p:nvGrpSpPr>
            <p:cNvPr id="41" name="Grupo 40"/>
            <p:cNvGrpSpPr/>
            <p:nvPr/>
          </p:nvGrpSpPr>
          <p:grpSpPr>
            <a:xfrm>
              <a:off x="3784964" y="4192059"/>
              <a:ext cx="1266140" cy="644647"/>
              <a:chOff x="2676071" y="3413805"/>
              <a:chExt cx="1151037" cy="586004"/>
            </a:xfrm>
          </p:grpSpPr>
          <p:cxnSp>
            <p:nvCxnSpPr>
              <p:cNvPr id="43" name="Conector recto de flecha 42"/>
              <p:cNvCxnSpPr/>
              <p:nvPr/>
            </p:nvCxnSpPr>
            <p:spPr>
              <a:xfrm flipH="1">
                <a:off x="2676071" y="3600703"/>
                <a:ext cx="965761" cy="40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ipse 41"/>
              <p:cNvSpPr/>
              <p:nvPr/>
            </p:nvSpPr>
            <p:spPr>
              <a:xfrm>
                <a:off x="3202289" y="3413805"/>
                <a:ext cx="624819" cy="58600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12</a:t>
                </a:r>
                <a:endParaRPr lang="es-MX" dirty="0"/>
              </a:p>
            </p:txBody>
          </p:sp>
        </p:grpSp>
        <p:sp>
          <p:nvSpPr>
            <p:cNvPr id="49" name="Rectángulo redondeado 48"/>
            <p:cNvSpPr/>
            <p:nvPr/>
          </p:nvSpPr>
          <p:spPr>
            <a:xfrm>
              <a:off x="-75645" y="4332728"/>
              <a:ext cx="3828431" cy="144981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5213132" y="3924591"/>
            <a:ext cx="47262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/>
              <a:t>12. En el apartado de servicio social, </a:t>
            </a:r>
            <a:r>
              <a:rPr lang="es-MX" sz="1400" b="1" i="1" dirty="0" smtClean="0"/>
              <a:t>Fecha inicio y Fecha Fin</a:t>
            </a:r>
            <a:r>
              <a:rPr lang="es-MX" sz="1400" dirty="0" smtClean="0"/>
              <a:t> ingresa la información como se te indica en </a:t>
            </a:r>
            <a:r>
              <a:rPr lang="es-MX" sz="1400" dirty="0"/>
              <a:t>la constancia de liberación de servicio social que les </a:t>
            </a:r>
            <a:r>
              <a:rPr lang="es-MX" sz="1400" dirty="0" smtClean="0"/>
              <a:t>entrega </a:t>
            </a:r>
            <a:r>
              <a:rPr lang="es-MX" sz="1400" dirty="0"/>
              <a:t>el </a:t>
            </a:r>
            <a:r>
              <a:rPr lang="es-MX" sz="1400" dirty="0" smtClean="0"/>
              <a:t>Centro universitario de los Valles.</a:t>
            </a:r>
          </a:p>
          <a:p>
            <a:pPr algn="just"/>
            <a:endParaRPr lang="es-MX" sz="1600" dirty="0"/>
          </a:p>
          <a:p>
            <a:pPr algn="just"/>
            <a:r>
              <a:rPr lang="es-MX" sz="1200" i="1" dirty="0"/>
              <a:t>Si </a:t>
            </a:r>
            <a:r>
              <a:rPr lang="es-MX" sz="1200" i="1" dirty="0" smtClean="0"/>
              <a:t>egresaste </a:t>
            </a:r>
            <a:r>
              <a:rPr lang="es-MX" sz="1200" i="1" dirty="0"/>
              <a:t>en </a:t>
            </a:r>
            <a:r>
              <a:rPr lang="es-MX" sz="1200" b="1" i="1" dirty="0"/>
              <a:t>Calendario B </a:t>
            </a:r>
            <a:r>
              <a:rPr lang="es-MX" sz="1200" i="1" dirty="0"/>
              <a:t>que comprende los meses de agosto a diciembre debes ingresar la fecha de inicio y fin siguiente:</a:t>
            </a:r>
          </a:p>
          <a:p>
            <a:pPr algn="just"/>
            <a:endParaRPr lang="es-MX" sz="1200" i="1" dirty="0" smtClean="0"/>
          </a:p>
          <a:p>
            <a:pPr algn="just"/>
            <a:r>
              <a:rPr lang="es-MX" sz="1200" b="1" i="1" dirty="0" smtClean="0"/>
              <a:t>Ejemplo egreso 2015 B inicio (FEBRERO 2016) </a:t>
            </a:r>
            <a:r>
              <a:rPr lang="es-MX" sz="1200" b="1" i="1" dirty="0"/>
              <a:t>fin </a:t>
            </a:r>
            <a:r>
              <a:rPr lang="es-MX" sz="1200" b="1" i="1" dirty="0" smtClean="0"/>
              <a:t>(ENERO 2017)	</a:t>
            </a:r>
          </a:p>
          <a:p>
            <a:pPr algn="just"/>
            <a:endParaRPr lang="es-MX" sz="1200" i="1" dirty="0"/>
          </a:p>
          <a:p>
            <a:pPr algn="just"/>
            <a:r>
              <a:rPr lang="es-MX" sz="1200" i="1" dirty="0"/>
              <a:t>Si </a:t>
            </a:r>
            <a:r>
              <a:rPr lang="es-MX" sz="1200" i="1" dirty="0" smtClean="0"/>
              <a:t>egresaste </a:t>
            </a:r>
            <a:r>
              <a:rPr lang="es-MX" sz="1200" i="1" dirty="0"/>
              <a:t>en </a:t>
            </a:r>
            <a:r>
              <a:rPr lang="es-MX" sz="1200" b="1" i="1" dirty="0"/>
              <a:t>Calendario </a:t>
            </a:r>
            <a:r>
              <a:rPr lang="es-MX" sz="1200" b="1" i="1" dirty="0" smtClean="0"/>
              <a:t>A </a:t>
            </a:r>
            <a:r>
              <a:rPr lang="es-MX" sz="1200" i="1" dirty="0"/>
              <a:t>que comprende los meses de </a:t>
            </a:r>
            <a:r>
              <a:rPr lang="es-MX" sz="1200" i="1" dirty="0" smtClean="0"/>
              <a:t>enero a julio </a:t>
            </a:r>
            <a:r>
              <a:rPr lang="es-MX" sz="1200" i="1" dirty="0"/>
              <a:t>debes ingresar la fecha de inicio y fin siguiente:</a:t>
            </a:r>
          </a:p>
          <a:p>
            <a:pPr algn="just"/>
            <a:endParaRPr lang="es-MX" sz="1200" b="1" i="1" dirty="0" smtClean="0"/>
          </a:p>
          <a:p>
            <a:pPr algn="just"/>
            <a:r>
              <a:rPr lang="es-MX" sz="1200" b="1" i="1" dirty="0"/>
              <a:t>Ejemplo egreso </a:t>
            </a:r>
            <a:r>
              <a:rPr lang="es-MX" sz="1200" b="1" i="1" dirty="0" smtClean="0"/>
              <a:t>2016 A </a:t>
            </a:r>
            <a:r>
              <a:rPr lang="es-MX" sz="1200" b="1" i="1" dirty="0"/>
              <a:t>inicio(AGOSTO </a:t>
            </a:r>
            <a:r>
              <a:rPr lang="es-MX" sz="1200" b="1" i="1" dirty="0" smtClean="0"/>
              <a:t>2016) </a:t>
            </a:r>
            <a:r>
              <a:rPr lang="es-MX" sz="1200" b="1" i="1" dirty="0"/>
              <a:t>fin </a:t>
            </a:r>
            <a:r>
              <a:rPr lang="es-MX" sz="1200" b="1" i="1" dirty="0" smtClean="0"/>
              <a:t>(JULIO 2017)</a:t>
            </a:r>
            <a:endParaRPr lang="es-MX" sz="1200" b="1" dirty="0"/>
          </a:p>
        </p:txBody>
      </p:sp>
      <p:sp>
        <p:nvSpPr>
          <p:cNvPr id="15" name="Rectángulo 14"/>
          <p:cNvSpPr/>
          <p:nvPr/>
        </p:nvSpPr>
        <p:spPr>
          <a:xfrm>
            <a:off x="5217550" y="6922850"/>
            <a:ext cx="461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i="1" dirty="0">
                <a:solidFill>
                  <a:srgbClr val="FF0000"/>
                </a:solidFill>
              </a:rPr>
              <a:t>Nota: </a:t>
            </a:r>
            <a:r>
              <a:rPr lang="es-MX" sz="1200" i="1" dirty="0" smtClean="0">
                <a:solidFill>
                  <a:srgbClr val="FF0000"/>
                </a:solidFill>
              </a:rPr>
              <a:t>Las fechas varían conforme a los distintos calendarios de cada estudiante</a:t>
            </a:r>
          </a:p>
        </p:txBody>
      </p:sp>
    </p:spTree>
    <p:extLst>
      <p:ext uri="{BB962C8B-B14F-4D97-AF65-F5344CB8AC3E}">
        <p14:creationId xmlns:p14="http://schemas.microsoft.com/office/powerpoint/2010/main" val="37872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r="1443"/>
          <a:stretch/>
        </p:blipFill>
        <p:spPr>
          <a:xfrm>
            <a:off x="-81368" y="-33058"/>
            <a:ext cx="4290113" cy="780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upo 10"/>
          <p:cNvGrpSpPr/>
          <p:nvPr/>
        </p:nvGrpSpPr>
        <p:grpSpPr>
          <a:xfrm>
            <a:off x="77014" y="6700585"/>
            <a:ext cx="6277757" cy="705150"/>
            <a:chOff x="-877103" y="4039129"/>
            <a:chExt cx="6277757" cy="705150"/>
          </a:xfrm>
        </p:grpSpPr>
        <p:sp>
          <p:nvSpPr>
            <p:cNvPr id="35" name="Rectángulo redondeado 34"/>
            <p:cNvSpPr/>
            <p:nvPr/>
          </p:nvSpPr>
          <p:spPr>
            <a:xfrm>
              <a:off x="-877103" y="4361453"/>
              <a:ext cx="4096634" cy="382826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3219529" y="4039129"/>
              <a:ext cx="2181125" cy="644646"/>
              <a:chOff x="2926846" y="3568033"/>
              <a:chExt cx="1982842" cy="586043"/>
            </a:xfrm>
          </p:grpSpPr>
          <p:cxnSp>
            <p:nvCxnSpPr>
              <p:cNvPr id="38" name="Conector recto de flecha 37"/>
              <p:cNvCxnSpPr/>
              <p:nvPr/>
            </p:nvCxnSpPr>
            <p:spPr>
              <a:xfrm flipH="1">
                <a:off x="2926846" y="4025658"/>
                <a:ext cx="14238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ipse 28"/>
              <p:cNvSpPr/>
              <p:nvPr/>
            </p:nvSpPr>
            <p:spPr>
              <a:xfrm>
                <a:off x="4284870" y="3568033"/>
                <a:ext cx="624818" cy="586043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14</a:t>
                </a:r>
                <a:endParaRPr lang="es-MX" dirty="0"/>
              </a:p>
            </p:txBody>
          </p:sp>
        </p:grpSp>
      </p:grpSp>
      <p:grpSp>
        <p:nvGrpSpPr>
          <p:cNvPr id="7" name="Grupo 6"/>
          <p:cNvGrpSpPr/>
          <p:nvPr/>
        </p:nvGrpSpPr>
        <p:grpSpPr>
          <a:xfrm>
            <a:off x="7382" y="6329409"/>
            <a:ext cx="5452676" cy="656826"/>
            <a:chOff x="-75645" y="3820883"/>
            <a:chExt cx="5452676" cy="656826"/>
          </a:xfrm>
        </p:grpSpPr>
        <p:grpSp>
          <p:nvGrpSpPr>
            <p:cNvPr id="41" name="Grupo 40"/>
            <p:cNvGrpSpPr/>
            <p:nvPr/>
          </p:nvGrpSpPr>
          <p:grpSpPr>
            <a:xfrm>
              <a:off x="3784964" y="3820883"/>
              <a:ext cx="1592067" cy="644647"/>
              <a:chOff x="2676071" y="3076389"/>
              <a:chExt cx="1447336" cy="586004"/>
            </a:xfrm>
          </p:grpSpPr>
          <p:cxnSp>
            <p:nvCxnSpPr>
              <p:cNvPr id="43" name="Conector recto de flecha 42"/>
              <p:cNvCxnSpPr/>
              <p:nvPr/>
            </p:nvCxnSpPr>
            <p:spPr>
              <a:xfrm flipH="1">
                <a:off x="2676071" y="3600703"/>
                <a:ext cx="965761" cy="40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ipse 41"/>
              <p:cNvSpPr/>
              <p:nvPr/>
            </p:nvSpPr>
            <p:spPr>
              <a:xfrm>
                <a:off x="3498588" y="3076389"/>
                <a:ext cx="624819" cy="586004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/>
                  <a:t>13</a:t>
                </a:r>
                <a:endParaRPr lang="es-MX" dirty="0"/>
              </a:p>
            </p:txBody>
          </p:sp>
        </p:grpSp>
        <p:sp>
          <p:nvSpPr>
            <p:cNvPr id="49" name="Rectángulo redondeado 48"/>
            <p:cNvSpPr/>
            <p:nvPr/>
          </p:nvSpPr>
          <p:spPr>
            <a:xfrm>
              <a:off x="-75645" y="4332728"/>
              <a:ext cx="3828431" cy="144981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5213132" y="3023146"/>
            <a:ext cx="472628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/>
              <a:t>13. </a:t>
            </a:r>
            <a:r>
              <a:rPr lang="es-MX" sz="1600" dirty="0"/>
              <a:t>En la </a:t>
            </a:r>
            <a:r>
              <a:rPr lang="es-MX" sz="1600" b="1" i="1" dirty="0"/>
              <a:t>F</a:t>
            </a:r>
            <a:r>
              <a:rPr lang="es-MX" sz="1600" b="1" i="1" dirty="0" smtClean="0"/>
              <a:t>echa </a:t>
            </a:r>
            <a:r>
              <a:rPr lang="es-MX" sz="1600" b="1" i="1" dirty="0"/>
              <a:t>de </a:t>
            </a:r>
            <a:r>
              <a:rPr lang="es-MX" sz="1600" b="1" i="1" dirty="0" smtClean="0"/>
              <a:t>acta de titulación</a:t>
            </a:r>
            <a:r>
              <a:rPr lang="es-MX" sz="1600" dirty="0" smtClean="0"/>
              <a:t>, ingresa </a:t>
            </a:r>
            <a:r>
              <a:rPr lang="es-MX" sz="1600" dirty="0"/>
              <a:t>la fecha que trae el </a:t>
            </a:r>
            <a:r>
              <a:rPr lang="es-MX" sz="1600" dirty="0" smtClean="0"/>
              <a:t>Acta </a:t>
            </a:r>
            <a:r>
              <a:rPr lang="es-MX" sz="1600" dirty="0"/>
              <a:t>de </a:t>
            </a:r>
            <a:r>
              <a:rPr lang="es-MX" sz="1600" dirty="0" smtClean="0"/>
              <a:t>Titulación.</a:t>
            </a:r>
          </a:p>
          <a:p>
            <a:pPr algn="just"/>
            <a:endParaRPr lang="es-MX" sz="1600" dirty="0"/>
          </a:p>
          <a:p>
            <a:pPr algn="just"/>
            <a:endParaRPr lang="es-MX" sz="1600" dirty="0" smtClean="0"/>
          </a:p>
          <a:p>
            <a:pPr marL="342900" indent="-342900" algn="just">
              <a:buAutoNum type="arabicPeriod" startAt="14"/>
            </a:pPr>
            <a:r>
              <a:rPr lang="es-MX" sz="1600" dirty="0" smtClean="0"/>
              <a:t>Selecciona </a:t>
            </a:r>
            <a:r>
              <a:rPr lang="es-MX" sz="1600" dirty="0"/>
              <a:t>la modalidad de </a:t>
            </a:r>
            <a:r>
              <a:rPr lang="es-MX" sz="1600" dirty="0" smtClean="0"/>
              <a:t>titulación por la cual te titulaste.</a:t>
            </a:r>
          </a:p>
          <a:p>
            <a:pPr marL="342900" indent="-342900" algn="just">
              <a:buAutoNum type="arabicPeriod" startAt="14"/>
            </a:pPr>
            <a:endParaRPr lang="es-MX" sz="1600" dirty="0"/>
          </a:p>
          <a:p>
            <a:pPr lvl="1" algn="just"/>
            <a:r>
              <a:rPr lang="es-MX" sz="1600" dirty="0" smtClean="0"/>
              <a:t>Por ejemplo modalidad </a:t>
            </a:r>
            <a:r>
              <a:rPr lang="es-MX" sz="1600" b="1" i="1" dirty="0"/>
              <a:t>(desempeño académico sobresaliente)  </a:t>
            </a:r>
            <a:r>
              <a:rPr lang="es-MX" sz="1600" dirty="0"/>
              <a:t>y la opción  </a:t>
            </a:r>
            <a:r>
              <a:rPr lang="es-MX" sz="1600" dirty="0" smtClean="0"/>
              <a:t>especifica: </a:t>
            </a:r>
            <a:r>
              <a:rPr lang="es-MX" sz="1600" b="1" i="1" dirty="0" smtClean="0"/>
              <a:t>promedio </a:t>
            </a:r>
            <a:r>
              <a:rPr lang="es-MX" sz="1600" b="1" i="1" dirty="0"/>
              <a:t>o </a:t>
            </a:r>
            <a:r>
              <a:rPr lang="es-MX" sz="1600" b="1" i="1" dirty="0" smtClean="0"/>
              <a:t>excelencia.</a:t>
            </a:r>
          </a:p>
          <a:p>
            <a:pPr lvl="1" algn="just"/>
            <a:endParaRPr lang="es-MX" sz="1400" b="1" i="1" dirty="0"/>
          </a:p>
          <a:p>
            <a:pPr algn="just"/>
            <a:r>
              <a:rPr lang="es-MX" sz="1400" b="1" i="1" dirty="0" smtClean="0"/>
              <a:t>Finalmente Presiona el botón Guardar Registro</a:t>
            </a: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935584" y="7517944"/>
            <a:ext cx="838895" cy="231604"/>
          </a:xfrm>
          <a:prstGeom prst="roundRect">
            <a:avLst>
              <a:gd name="adj" fmla="val 332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00"/>
          </a:p>
        </p:txBody>
      </p:sp>
    </p:spTree>
    <p:extLst>
      <p:ext uri="{BB962C8B-B14F-4D97-AF65-F5344CB8AC3E}">
        <p14:creationId xmlns:p14="http://schemas.microsoft.com/office/powerpoint/2010/main" val="8310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50066" r="1970"/>
          <a:stretch/>
        </p:blipFill>
        <p:spPr>
          <a:xfrm>
            <a:off x="5302750" y="1438424"/>
            <a:ext cx="4267135" cy="389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456" y="1528746"/>
            <a:ext cx="4717880" cy="842495"/>
          </a:xfrm>
        </p:spPr>
        <p:txBody>
          <a:bodyPr>
            <a:noAutofit/>
          </a:bodyPr>
          <a:lstStyle/>
          <a:p>
            <a:pPr algn="just"/>
            <a:r>
              <a:rPr lang="es-MX" sz="2600" dirty="0" smtClean="0"/>
              <a:t>15.- Da clic </a:t>
            </a:r>
            <a:r>
              <a:rPr lang="es-MX" sz="2600" dirty="0"/>
              <a:t>en </a:t>
            </a:r>
            <a:r>
              <a:rPr lang="es-MX" sz="2600" dirty="0" smtClean="0"/>
              <a:t>Guardar Registro</a:t>
            </a:r>
            <a:endParaRPr lang="es-MX" sz="2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481" y="2386369"/>
            <a:ext cx="4608151" cy="5207799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000" b="1" i="1" dirty="0" smtClean="0"/>
              <a:t>El </a:t>
            </a:r>
            <a:r>
              <a:rPr lang="es-MX" sz="2000" b="1" i="1" dirty="0"/>
              <a:t>sistema te emitirá los formatos </a:t>
            </a:r>
            <a:r>
              <a:rPr lang="es-MX" sz="2000" b="1" i="1" dirty="0" smtClean="0"/>
              <a:t>de pago </a:t>
            </a:r>
            <a:r>
              <a:rPr lang="es-MX" sz="2000" b="1" i="1" dirty="0"/>
              <a:t>correspondientes al nivel de </a:t>
            </a:r>
            <a:r>
              <a:rPr lang="es-MX" sz="2000" b="1" i="1" dirty="0" smtClean="0"/>
              <a:t>la carrera:</a:t>
            </a:r>
          </a:p>
          <a:p>
            <a:pPr algn="just"/>
            <a:r>
              <a:rPr lang="es-MX" sz="1980" dirty="0" smtClean="0"/>
              <a:t>Imprime </a:t>
            </a:r>
            <a:r>
              <a:rPr lang="es-MX" sz="1980" dirty="0"/>
              <a:t>los formatos y realiza los pagos en </a:t>
            </a:r>
            <a:r>
              <a:rPr lang="es-MX" sz="1980" dirty="0" smtClean="0"/>
              <a:t>la institución bancaria </a:t>
            </a:r>
            <a:r>
              <a:rPr lang="es-MX" sz="2600" b="1" i="1" dirty="0"/>
              <a:t>Banorte</a:t>
            </a:r>
          </a:p>
          <a:p>
            <a:pPr algn="just"/>
            <a:endParaRPr lang="es-MX" sz="1980" dirty="0" smtClean="0"/>
          </a:p>
          <a:p>
            <a:pPr algn="just"/>
            <a:r>
              <a:rPr lang="es-MX" sz="1980" dirty="0" smtClean="0"/>
              <a:t>Verifica que </a:t>
            </a:r>
            <a:r>
              <a:rPr lang="es-MX" sz="1980" dirty="0"/>
              <a:t>cuenten con la certificación electrónica de caja y tu nombre; de otra forma no serán aceptados</a:t>
            </a:r>
            <a:r>
              <a:rPr lang="es-MX" sz="1980" dirty="0" smtClean="0"/>
              <a:t>.</a:t>
            </a:r>
          </a:p>
          <a:p>
            <a:pPr algn="just"/>
            <a:endParaRPr lang="es-MX" sz="1980" dirty="0" smtClean="0"/>
          </a:p>
          <a:p>
            <a:pPr algn="just"/>
            <a:r>
              <a:rPr lang="es-MX" sz="1980" i="1" dirty="0" smtClean="0"/>
              <a:t>Nota</a:t>
            </a:r>
            <a:r>
              <a:rPr lang="es-MX" sz="1980" i="1" dirty="0"/>
              <a:t>: revisen que las cantidades concuerden con un pago de </a:t>
            </a:r>
            <a:r>
              <a:rPr lang="es-MX" sz="1980" b="1" i="1" dirty="0" smtClean="0"/>
              <a:t>$2,169.00 </a:t>
            </a:r>
            <a:r>
              <a:rPr lang="es-MX" sz="1980" i="1" dirty="0"/>
              <a:t>que es de </a:t>
            </a:r>
            <a:r>
              <a:rPr lang="es-MX" sz="1980" b="1" i="1" dirty="0" smtClean="0"/>
              <a:t>Exp. Reg. de Titulo Licenciatura</a:t>
            </a:r>
            <a:r>
              <a:rPr lang="es-MX" sz="1980" i="1" dirty="0" smtClean="0"/>
              <a:t> y otro de  </a:t>
            </a:r>
            <a:r>
              <a:rPr lang="es-MX" sz="1980" b="1" i="1" dirty="0" smtClean="0"/>
              <a:t>$312.00</a:t>
            </a:r>
            <a:r>
              <a:rPr lang="es-MX" sz="1980" b="1" i="1" dirty="0"/>
              <a:t>. </a:t>
            </a:r>
            <a:r>
              <a:rPr lang="es-MX" sz="1980" b="1" i="1" dirty="0" smtClean="0"/>
              <a:t> Que es la solicitud para elaborar pergamino.</a:t>
            </a:r>
          </a:p>
          <a:p>
            <a:pPr algn="just"/>
            <a:endParaRPr lang="es-MX" sz="2640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6281472" y="4750554"/>
            <a:ext cx="3413675" cy="644647"/>
            <a:chOff x="3088821" y="6027229"/>
            <a:chExt cx="3413675" cy="644647"/>
          </a:xfrm>
        </p:grpSpPr>
        <p:grpSp>
          <p:nvGrpSpPr>
            <p:cNvPr id="6" name="Grupo 5"/>
            <p:cNvGrpSpPr/>
            <p:nvPr/>
          </p:nvGrpSpPr>
          <p:grpSpPr>
            <a:xfrm>
              <a:off x="3961318" y="6027229"/>
              <a:ext cx="2541178" cy="644647"/>
              <a:chOff x="2690713" y="3060956"/>
              <a:chExt cx="2310162" cy="586043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4376057" y="3060956"/>
                <a:ext cx="624818" cy="586043"/>
              </a:xfrm>
              <a:prstGeom prst="ellips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200" dirty="0" smtClean="0"/>
                  <a:t>15</a:t>
                </a:r>
                <a:endParaRPr lang="es-MX" sz="2200" dirty="0"/>
              </a:p>
            </p:txBody>
          </p:sp>
          <p:cxnSp>
            <p:nvCxnSpPr>
              <p:cNvPr id="9" name="Conector recto de flecha 8"/>
              <p:cNvCxnSpPr/>
              <p:nvPr/>
            </p:nvCxnSpPr>
            <p:spPr>
              <a:xfrm flipH="1">
                <a:off x="2690713" y="3447516"/>
                <a:ext cx="1785336" cy="2794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ángulo redondeado 6"/>
            <p:cNvSpPr/>
            <p:nvPr/>
          </p:nvSpPr>
          <p:spPr>
            <a:xfrm>
              <a:off x="3088821" y="6340351"/>
              <a:ext cx="901498" cy="261196"/>
            </a:xfrm>
            <a:prstGeom prst="roundRect">
              <a:avLst>
                <a:gd name="adj" fmla="val 332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</p:grpSp>
    </p:spTree>
    <p:extLst>
      <p:ext uri="{BB962C8B-B14F-4D97-AF65-F5344CB8AC3E}">
        <p14:creationId xmlns:p14="http://schemas.microsoft.com/office/powerpoint/2010/main" val="3374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7878" y="1293001"/>
            <a:ext cx="8942549" cy="475253"/>
          </a:xfrm>
        </p:spPr>
        <p:txBody>
          <a:bodyPr>
            <a:normAutofit fontScale="90000"/>
          </a:bodyPr>
          <a:lstStyle/>
          <a:p>
            <a:r>
              <a:rPr lang="es-MX" sz="2640" dirty="0" smtClean="0"/>
              <a:t>Documentación </a:t>
            </a:r>
            <a:r>
              <a:rPr lang="es-MX" sz="2640" dirty="0"/>
              <a:t>que será entregada bajo el siguiente orden: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421" y="1921655"/>
            <a:ext cx="9744501" cy="546540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Solicitud de registro de </a:t>
            </a:r>
            <a:r>
              <a:rPr lang="es-MX" sz="1400" dirty="0" smtClean="0">
                <a:solidFill>
                  <a:schemeClr val="tx1"/>
                </a:solidFill>
              </a:rPr>
              <a:t>título </a:t>
            </a:r>
            <a:r>
              <a:rPr lang="es-MX" sz="2400" b="1" dirty="0" smtClean="0">
                <a:solidFill>
                  <a:schemeClr val="tx1"/>
                </a:solidFill>
              </a:rPr>
              <a:t>Firmada</a:t>
            </a:r>
            <a:endParaRPr lang="es-MX" sz="24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Ficha de pago del arancel, debidamente </a:t>
            </a:r>
            <a:r>
              <a:rPr lang="es-MX" sz="1400" dirty="0" smtClean="0">
                <a:solidFill>
                  <a:schemeClr val="tx1"/>
                </a:solidFill>
              </a:rPr>
              <a:t>pagada. </a:t>
            </a:r>
            <a:r>
              <a:rPr lang="es-MX" sz="1400" b="1" dirty="0" smtClean="0">
                <a:solidFill>
                  <a:schemeClr val="tx1"/>
                </a:solidFill>
              </a:rPr>
              <a:t>$ </a:t>
            </a:r>
            <a:r>
              <a:rPr lang="es-MX" sz="1400" b="1" dirty="0" smtClean="0">
                <a:solidFill>
                  <a:schemeClr val="tx1"/>
                </a:solidFill>
              </a:rPr>
              <a:t>2,864.00</a:t>
            </a:r>
            <a:endParaRPr lang="es-MX" sz="14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Ficha de pago del pergamino, debidamente </a:t>
            </a:r>
            <a:r>
              <a:rPr lang="es-MX" sz="1400" dirty="0" smtClean="0">
                <a:solidFill>
                  <a:schemeClr val="tx1"/>
                </a:solidFill>
              </a:rPr>
              <a:t>pagada </a:t>
            </a:r>
            <a:r>
              <a:rPr lang="es-MX" sz="1400" b="1" dirty="0" smtClean="0">
                <a:solidFill>
                  <a:schemeClr val="tx1"/>
                </a:solidFill>
              </a:rPr>
              <a:t>$ </a:t>
            </a:r>
            <a:r>
              <a:rPr lang="es-MX" sz="1400" b="1" dirty="0" smtClean="0">
                <a:solidFill>
                  <a:schemeClr val="tx1"/>
                </a:solidFill>
              </a:rPr>
              <a:t>327.00</a:t>
            </a:r>
            <a:endParaRPr lang="es-MX" sz="14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/>
                </a:solidFill>
              </a:rPr>
              <a:t>Certificado de graduado original (tramitarlo en la coordinación de Enfermería)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/>
                </a:solidFill>
              </a:rPr>
              <a:t>Transcripción de Acta de titulación </a:t>
            </a:r>
            <a:r>
              <a:rPr lang="es-MX" sz="1400" dirty="0">
                <a:solidFill>
                  <a:schemeClr val="tx1"/>
                </a:solidFill>
              </a:rPr>
              <a:t>original (tramitarlo en la coordinación de Enfermería</a:t>
            </a:r>
            <a:r>
              <a:rPr lang="es-MX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/>
                </a:solidFill>
              </a:rPr>
              <a:t>Orden de pago para tramite de título </a:t>
            </a:r>
            <a:r>
              <a:rPr lang="es-MX" sz="1400" b="1" dirty="0" smtClean="0">
                <a:solidFill>
                  <a:schemeClr val="tx1"/>
                </a:solidFill>
              </a:rPr>
              <a:t>$1,500.00 </a:t>
            </a:r>
            <a:r>
              <a:rPr lang="es-MX" sz="1400" dirty="0" smtClean="0">
                <a:solidFill>
                  <a:schemeClr val="tx1"/>
                </a:solidFill>
              </a:rPr>
              <a:t>con el número de referencia 90000070087 </a:t>
            </a:r>
            <a:r>
              <a:rPr lang="es-MX" sz="1400" dirty="0">
                <a:solidFill>
                  <a:schemeClr val="tx1"/>
                </a:solidFill>
              </a:rPr>
              <a:t>en BBVA Bancomer, </a:t>
            </a:r>
            <a:r>
              <a:rPr lang="es-MX" sz="1400" dirty="0" smtClean="0">
                <a:solidFill>
                  <a:schemeClr val="tx1"/>
                </a:solidFill>
              </a:rPr>
              <a:t>número </a:t>
            </a:r>
            <a:r>
              <a:rPr lang="es-MX" sz="1400" dirty="0">
                <a:solidFill>
                  <a:schemeClr val="tx1"/>
                </a:solidFill>
              </a:rPr>
              <a:t>de convenio CIE 588313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/>
                </a:solidFill>
              </a:rPr>
              <a:t>Acta </a:t>
            </a:r>
            <a:r>
              <a:rPr lang="es-MX" sz="1400" dirty="0">
                <a:solidFill>
                  <a:schemeClr val="tx1"/>
                </a:solidFill>
              </a:rPr>
              <a:t>de nacimiento original </a:t>
            </a:r>
            <a:r>
              <a:rPr lang="es-MX" sz="1400" dirty="0" smtClean="0">
                <a:solidFill>
                  <a:schemeClr val="tx1"/>
                </a:solidFill>
              </a:rPr>
              <a:t>(debe ser copia fiel del libro original) no </a:t>
            </a:r>
            <a:r>
              <a:rPr lang="es-MX" sz="1400" dirty="0">
                <a:solidFill>
                  <a:schemeClr val="tx1"/>
                </a:solidFill>
              </a:rPr>
              <a:t>se aceptan </a:t>
            </a:r>
            <a:r>
              <a:rPr lang="es-MX" sz="1400" dirty="0" smtClean="0">
                <a:solidFill>
                  <a:schemeClr val="tx1"/>
                </a:solidFill>
              </a:rPr>
              <a:t>extractos</a:t>
            </a:r>
            <a:r>
              <a:rPr lang="es-MX" sz="1400" dirty="0">
                <a:solidFill>
                  <a:schemeClr val="tx1"/>
                </a:solidFill>
              </a:rPr>
              <a:t> </a:t>
            </a:r>
            <a:r>
              <a:rPr lang="es-MX" sz="1400" dirty="0" smtClean="0">
                <a:solidFill>
                  <a:schemeClr val="tx1"/>
                </a:solidFill>
              </a:rPr>
              <a:t>ni certificaciones.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/>
                </a:solidFill>
              </a:rPr>
              <a:t>Original de la constancia de liberación de servicio social</a:t>
            </a:r>
            <a:endParaRPr lang="es-MX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/>
                </a:solidFill>
              </a:rPr>
              <a:t>3 </a:t>
            </a:r>
            <a:r>
              <a:rPr lang="es-MX" sz="1400" dirty="0">
                <a:solidFill>
                  <a:schemeClr val="tx1"/>
                </a:solidFill>
              </a:rPr>
              <a:t>Fotografías tamaño </a:t>
            </a:r>
            <a:r>
              <a:rPr lang="es-MX" sz="1400" dirty="0" smtClean="0">
                <a:solidFill>
                  <a:schemeClr val="tx1"/>
                </a:solidFill>
              </a:rPr>
              <a:t>título, las </a:t>
            </a:r>
            <a:r>
              <a:rPr lang="es-MX" sz="1400" dirty="0">
                <a:solidFill>
                  <a:schemeClr val="tx1"/>
                </a:solidFill>
              </a:rPr>
              <a:t>fotografías deben ser recientes, de estudio, blanco y negro, rectangulares, sin marco, con fondo blanco. Deben ser de 9 cm. de alto x 6 cm. de ancho, de frente, sin desvanecer, la cara medirá 3.5 cm. de la barbilla a la punta del pelo y para el caso de las enfermeras, de la barbilla a la punta de la </a:t>
            </a:r>
            <a:r>
              <a:rPr lang="es-MX" sz="1400" dirty="0" smtClean="0">
                <a:solidFill>
                  <a:schemeClr val="tx1"/>
                </a:solidFill>
              </a:rPr>
              <a:t>cofia.  Los </a:t>
            </a:r>
            <a:r>
              <a:rPr lang="es-MX" sz="1400" dirty="0">
                <a:solidFill>
                  <a:schemeClr val="tx1"/>
                </a:solidFill>
              </a:rPr>
              <a:t>hombres deberán vestir saco y corbata, las mujeres blusa en </a:t>
            </a:r>
            <a:r>
              <a:rPr lang="es-MX" sz="1400" dirty="0" smtClean="0">
                <a:solidFill>
                  <a:schemeClr val="tx1"/>
                </a:solidFill>
              </a:rPr>
              <a:t>color blanco </a:t>
            </a:r>
            <a:r>
              <a:rPr lang="es-MX" sz="1400" dirty="0">
                <a:solidFill>
                  <a:schemeClr val="tx1"/>
                </a:solidFill>
              </a:rPr>
              <a:t>y </a:t>
            </a:r>
            <a:r>
              <a:rPr lang="es-MX" sz="1400" dirty="0" smtClean="0">
                <a:solidFill>
                  <a:schemeClr val="tx1"/>
                </a:solidFill>
              </a:rPr>
              <a:t>saco negro.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Copia de título y copia de cédula profesional de enfermera general (por ambos lados</a:t>
            </a:r>
            <a:r>
              <a:rPr lang="es-MX" sz="1400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Los recibos de pagos tienen que tener su formato de pago correspondiente</a:t>
            </a:r>
            <a:r>
              <a:rPr lang="es-MX" sz="1400" dirty="0" smtClean="0">
                <a:solidFill>
                  <a:schemeClr val="tx1"/>
                </a:solidFill>
              </a:rPr>
              <a:t>.</a:t>
            </a:r>
            <a:endParaRPr lang="es-MX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/>
                </a:solidFill>
              </a:rPr>
              <a:t>Todos </a:t>
            </a:r>
            <a:r>
              <a:rPr lang="es-MX" sz="1400" dirty="0">
                <a:solidFill>
                  <a:schemeClr val="tx1"/>
                </a:solidFill>
              </a:rPr>
              <a:t>los documentos en un folder </a:t>
            </a:r>
            <a:r>
              <a:rPr lang="es-MX" sz="1400" dirty="0" smtClean="0">
                <a:solidFill>
                  <a:schemeClr val="tx1"/>
                </a:solidFill>
              </a:rPr>
              <a:t>beige tamaño </a:t>
            </a:r>
            <a:r>
              <a:rPr lang="es-MX" sz="1400" dirty="0">
                <a:solidFill>
                  <a:schemeClr val="tx1"/>
                </a:solidFill>
              </a:rPr>
              <a:t>carta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</a:endParaRPr>
          </a:p>
          <a:p>
            <a:pPr algn="just"/>
            <a:r>
              <a:rPr lang="es-MX" sz="1400" i="1" dirty="0">
                <a:solidFill>
                  <a:srgbClr val="FF0000"/>
                </a:solidFill>
              </a:rPr>
              <a:t>Nota: El trámite de su </a:t>
            </a:r>
            <a:r>
              <a:rPr lang="es-MX" sz="1400" i="1" dirty="0" smtClean="0">
                <a:solidFill>
                  <a:srgbClr val="FF0000"/>
                </a:solidFill>
              </a:rPr>
              <a:t>título </a:t>
            </a:r>
            <a:r>
              <a:rPr lang="es-MX" sz="1400" i="1" dirty="0">
                <a:solidFill>
                  <a:srgbClr val="FF0000"/>
                </a:solidFill>
              </a:rPr>
              <a:t>se tardará aproximadamente </a:t>
            </a:r>
            <a:r>
              <a:rPr lang="es-MX" sz="1400" i="1" dirty="0" smtClean="0">
                <a:solidFill>
                  <a:srgbClr val="FF0000"/>
                </a:solidFill>
              </a:rPr>
              <a:t>90 a 120 </a:t>
            </a:r>
            <a:r>
              <a:rPr lang="es-MX" sz="1400" i="1" dirty="0">
                <a:solidFill>
                  <a:srgbClr val="FF0000"/>
                </a:solidFill>
              </a:rPr>
              <a:t>días hábiles para la entrega, siempre y cuando se haya entregado completo y en tiempo y forma (el período vacacional de la UDG  se contempla como día inhábil).</a:t>
            </a:r>
          </a:p>
          <a:p>
            <a:pPr marL="565785" indent="-565785" algn="just"/>
            <a:endParaRPr lang="es-MX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</a:endParaRPr>
          </a:p>
          <a:p>
            <a:pPr marL="565785" indent="-565785" algn="just"/>
            <a:endParaRPr lang="es-MX" sz="1210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34228" y="1200307"/>
            <a:ext cx="687300" cy="644647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4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1012</Words>
  <Application>Microsoft Office PowerPoint</Application>
  <PresentationFormat>Personalizado</PresentationFormat>
  <Paragraphs>97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Proceso de Registro y obtención de título</vt:lpstr>
      <vt:lpstr>3.- Da clic en registro de solicitud</vt:lpstr>
      <vt:lpstr>Se desplegará el formulario del llenado de Título.  5. Ingresa tu código de alumno en la parte superior derecha. </vt:lpstr>
      <vt:lpstr>6. Ingresar los datos de localización correctamente, incluyendo teléfono y correo personal.</vt:lpstr>
      <vt:lpstr>Presentación de PowerPoint</vt:lpstr>
      <vt:lpstr>Presentación de PowerPoint</vt:lpstr>
      <vt:lpstr>15.- Da clic en Guardar Registro</vt:lpstr>
      <vt:lpstr>Documentación que será entregada bajo el siguiente orden:</vt:lpstr>
      <vt:lpstr>Consulta de avances</vt:lpstr>
      <vt:lpstr>Consulta de avances</vt:lpstr>
      <vt:lpstr>Consulta de avances</vt:lpstr>
      <vt:lpstr>Presentación de PowerPoint</vt:lpstr>
    </vt:vector>
  </TitlesOfParts>
  <Company>udg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joaser gomez</dc:creator>
  <cp:lastModifiedBy>Alejandra Montes de Oca</cp:lastModifiedBy>
  <cp:revision>113</cp:revision>
  <dcterms:created xsi:type="dcterms:W3CDTF">2013-07-15T18:26:05Z</dcterms:created>
  <dcterms:modified xsi:type="dcterms:W3CDTF">2019-03-13T17:17:26Z</dcterms:modified>
</cp:coreProperties>
</file>